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1494" y="-1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570EAC-313D-469A-8108-9B9F433068C9}" type="datetimeFigureOut">
              <a:rPr lang="en-US" smtClean="0"/>
              <a:pPr/>
              <a:t>1/30/2016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7A0C7A-E9A8-4C1B-9293-2A3FC12D26B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جدول 3"/>
          <p:cNvGraphicFramePr>
            <a:graphicFrameLocks noGrp="1"/>
          </p:cNvGraphicFramePr>
          <p:nvPr/>
        </p:nvGraphicFramePr>
        <p:xfrm>
          <a:off x="0" y="0"/>
          <a:ext cx="9144000" cy="6646389"/>
        </p:xfrm>
        <a:graphic>
          <a:graphicData uri="http://schemas.openxmlformats.org/drawingml/2006/table">
            <a:tbl>
              <a:tblPr rtl="1"/>
              <a:tblGrid>
                <a:gridCol w="1672219"/>
                <a:gridCol w="3455008"/>
                <a:gridCol w="2275002"/>
                <a:gridCol w="1741771"/>
              </a:tblGrid>
              <a:tr h="245753"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457200" algn="l"/>
                          <a:tab pos="2857500" algn="l"/>
                        </a:tabLst>
                      </a:pP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F8F8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</a:rPr>
                        <a:t>سير الدرس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F8F8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>
                          <a:latin typeface="Times New Roman"/>
                          <a:ea typeface="Times New Roman"/>
                        </a:rPr>
                        <a:t>الوسائل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F8F8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>
                          <a:latin typeface="Times New Roman"/>
                          <a:ea typeface="Times New Roman"/>
                        </a:rPr>
                        <a:t>استراتيجية التدريس المستخدمة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4F8F8"/>
                    </a:solidFill>
                  </a:tcPr>
                </a:tc>
              </a:tr>
              <a:tr h="133561"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457200" algn="l"/>
                          <a:tab pos="2857500" algn="l"/>
                        </a:tabLst>
                      </a:pPr>
                      <a:r>
                        <a:rPr lang="ar-SA" sz="1200" b="1">
                          <a:solidFill>
                            <a:srgbClr val="008080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التقديم والتركيز</a:t>
                      </a: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</a:rPr>
                        <a:t>ما حكم </a:t>
                      </a:r>
                      <a:r>
                        <a:rPr lang="ar-SA" sz="1200" b="1" dirty="0" err="1" smtClean="0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</a:rPr>
                        <a:t>العقيقة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ar-SA" sz="1200" b="1" dirty="0" err="1" smtClean="0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</a:rPr>
                        <a:t>؟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42821" marR="42821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/>
                    </a:p>
                  </a:txBody>
                  <a:tcPr marL="42821" marR="42821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/>
                    </a:p>
                  </a:txBody>
                  <a:tcPr marL="42821" marR="42821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80404"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>
                          <a:solidFill>
                            <a:srgbClr val="800000"/>
                          </a:solidFill>
                          <a:latin typeface="Times New Roman"/>
                          <a:ea typeface="Times New Roman"/>
                        </a:rPr>
                        <a:t>التدريس</a:t>
                      </a:r>
                      <a:endParaRPr lang="en-US" sz="1200">
                        <a:latin typeface="Times New Roman"/>
                        <a:ea typeface="Times New Roman"/>
                      </a:endParaRPr>
                    </a:p>
                    <a:p>
                      <a:pPr marL="228600"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>
                          <a:solidFill>
                            <a:srgbClr val="800000"/>
                          </a:solidFill>
                          <a:latin typeface="Times New Roman"/>
                          <a:ea typeface="Times New Roman"/>
                        </a:rPr>
                        <a:t> </a:t>
                      </a: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>
                          <a:solidFill>
                            <a:srgbClr val="993366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 تعريف ألعقيقه 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هي ما يذبح  عن المولود تقربا إلى لله تعالى 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2- حكمها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هي سنه مؤكده على الأب فان لم يعق عنه أبوه عق عن نفسه إذا بلغ 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>
                          <a:solidFill>
                            <a:srgbClr val="993366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3- دليلها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حديث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سمرة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– رضي الله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عنه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– أن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النبي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– صلى الله عليه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وسلم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-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قال 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(كل غلام مرتهن بعقيقه تذبح عنه يوم السابع ويحلق رأسه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ويسم )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>
                          <a:solidFill>
                            <a:srgbClr val="993366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4- حكمة مشروعيتها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ألعقيقه قربه لله وشكر له على النعمة الحاصلة بالمولود وهى فداء للمولود وصدقة على الفقراء 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>
                          <a:solidFill>
                            <a:srgbClr val="993366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5- ما يشرع في الغلام والجارية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يشرع أن يذبح عن الغلام شاتان وعن الجارية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شاه .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>
                          <a:solidFill>
                            <a:srgbClr val="993366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6- وقت </a:t>
                      </a:r>
                      <a:r>
                        <a:rPr lang="ar-SA" sz="1200" b="1" u="sng" dirty="0" err="1">
                          <a:solidFill>
                            <a:srgbClr val="993366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ذبحها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تذبح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 ألعقيقه في اليوم السابع من الولادة فان فات ففي اليوم الرابع عشر فان فات ففي اليوم الحادي والعشرون فان فات فلا تعتبر الأسابيع ويذبح في أي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يوم .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u="sng" dirty="0">
                          <a:solidFill>
                            <a:srgbClr val="993366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7-ما بجزيء في </a:t>
                      </a:r>
                      <a:r>
                        <a:rPr lang="ar-SA" sz="1200" b="1" u="sng" dirty="0" err="1">
                          <a:solidFill>
                            <a:srgbClr val="993366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العقيقة</a:t>
                      </a:r>
                      <a:r>
                        <a:rPr lang="ar-SA" sz="1200" b="1" u="sng" dirty="0">
                          <a:solidFill>
                            <a:srgbClr val="993366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 .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يجزئ في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العقيقة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 ما يجزئ في الأضحية من حيثُ السنُّ والخلوُّ من العيوب التي لا تجزئ في الأضاحي، إلا إنه لا يجزئ في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العقيقة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 سُبع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بَدَنَةٍ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 ولا سُبع بقرةٍ؛ إذ لا يجزئ فيها الاشتراك</a:t>
                      </a:r>
                      <a:r>
                        <a:rPr lang="ar-SA" sz="1200" b="1" dirty="0" smtClean="0">
                          <a:solidFill>
                            <a:srgbClr val="0000FF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.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42821" marR="42821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</a:rPr>
                        <a:t>السبورة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</a:rPr>
                        <a:t>– جهاز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</a:rPr>
                        <a:t>العرض 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</a:rPr>
                        <a:t>– لوحات تعليمية </a:t>
                      </a:r>
                      <a:r>
                        <a:rPr lang="ar-SA" sz="1200" b="1" dirty="0">
                          <a:latin typeface="Times New Roman"/>
                          <a:ea typeface="Times New Roman"/>
                        </a:rPr>
                        <a:t> 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>
                          <a:latin typeface="Times New Roman"/>
                          <a:ea typeface="Times New Roman"/>
                        </a:rPr>
                        <a:t>استراتيجية التعلم النشط</a:t>
                      </a:r>
                      <a:endParaRPr lang="en-US" sz="120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>
                          <a:latin typeface="Times New Roman"/>
                          <a:ea typeface="Times New Roman"/>
                        </a:rPr>
                        <a:t>التعلم التبادلي</a:t>
                      </a:r>
                      <a:endParaRPr lang="en-US" sz="120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>
                          <a:latin typeface="Times New Roman"/>
                          <a:ea typeface="Times New Roman"/>
                        </a:rPr>
                        <a:t>التعلم الذاتي</a:t>
                      </a: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52697"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>
                          <a:solidFill>
                            <a:srgbClr val="800000"/>
                          </a:solidFill>
                          <a:latin typeface="Times New Roman"/>
                          <a:ea typeface="Times New Roman"/>
                        </a:rPr>
                        <a:t>التدريب</a:t>
                      </a: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tabLst>
                          <a:tab pos="141605" algn="l"/>
                        </a:tabLst>
                      </a:pPr>
                      <a:r>
                        <a:rPr lang="ar-SA" sz="1200" b="1" dirty="0" smtClean="0">
                          <a:solidFill>
                            <a:srgbClr val="008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تتحقق أهداف الدرس من خلال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  <a:p>
                      <a:pPr marL="342900" lvl="0" indent="-342900"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141605" algn="l"/>
                          <a:tab pos="228600" algn="l"/>
                        </a:tabLst>
                      </a:pPr>
                      <a:r>
                        <a:rPr lang="ar-SA" sz="1200" b="1" dirty="0" smtClean="0">
                          <a:solidFill>
                            <a:srgbClr val="008000"/>
                          </a:solidFill>
                          <a:latin typeface="Times New Roman"/>
                          <a:ea typeface="Times New Roman"/>
                          <a:cs typeface="Simplified Arabic"/>
                        </a:rPr>
                        <a:t>يعرض المعلم الدرس أمام الطلاب من خلال الوسيلة المتاحة </a:t>
                      </a:r>
                      <a:endParaRPr lang="en-US" sz="1200" dirty="0" smtClean="0">
                        <a:latin typeface="Times New Roman"/>
                        <a:ea typeface="Times New Roman"/>
                        <a:cs typeface="Simplified Arabic"/>
                      </a:endParaRPr>
                    </a:p>
                    <a:p>
                      <a:pPr marL="342900" lvl="0" indent="-342900"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141605" algn="l"/>
                          <a:tab pos="228600" algn="l"/>
                        </a:tabLst>
                      </a:pPr>
                      <a:r>
                        <a:rPr lang="ar-SA" sz="1200" b="1" dirty="0" smtClean="0">
                          <a:solidFill>
                            <a:srgbClr val="008000"/>
                          </a:solidFill>
                          <a:latin typeface="Times New Roman"/>
                          <a:ea typeface="Times New Roman"/>
                          <a:cs typeface="Simplified Arabic"/>
                        </a:rPr>
                        <a:t>يحدد  الطلاب من خلال عرض الدرس عناصر الدرس </a:t>
                      </a:r>
                      <a:r>
                        <a:rPr lang="ar-SA" sz="1200" b="1" dirty="0" err="1" smtClean="0">
                          <a:solidFill>
                            <a:srgbClr val="008000"/>
                          </a:solidFill>
                          <a:latin typeface="Times New Roman"/>
                          <a:ea typeface="Times New Roman"/>
                          <a:cs typeface="Simplified Arabic"/>
                        </a:rPr>
                        <a:t>الأساسية :</a:t>
                      </a:r>
                      <a:endParaRPr lang="en-US" sz="1200" dirty="0" smtClean="0">
                        <a:latin typeface="Times New Roman"/>
                        <a:ea typeface="Times New Roman"/>
                        <a:cs typeface="Simplified Arabic"/>
                      </a:endParaRPr>
                    </a:p>
                    <a:p>
                      <a:pPr marL="265430" indent="-265430"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tabLst>
                          <a:tab pos="141605" algn="l"/>
                        </a:tabLst>
                      </a:pPr>
                      <a:r>
                        <a:rPr lang="ar-SA" sz="1200" b="1" dirty="0" smtClean="0">
                          <a:solidFill>
                            <a:srgbClr val="008000"/>
                          </a:solidFill>
                          <a:latin typeface="Times New Roman"/>
                          <a:ea typeface="Times New Roman"/>
                        </a:rPr>
                        <a:t>يتناول المعلم مع الطلاب عناصر الدرس من خلال إجابة الطلاب على الأسئلة </a:t>
                      </a:r>
                      <a:r>
                        <a:rPr lang="ar-SA" sz="1200" b="1" dirty="0" err="1" smtClean="0">
                          <a:solidFill>
                            <a:srgbClr val="008000"/>
                          </a:solidFill>
                          <a:latin typeface="Times New Roman"/>
                          <a:ea typeface="Times New Roman"/>
                        </a:rPr>
                        <a:t>التالية :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tabLst>
                          <a:tab pos="141605" algn="l"/>
                        </a:tabLst>
                      </a:pPr>
                      <a:r>
                        <a:rPr lang="ar-SA" sz="1200" b="1" dirty="0" err="1" smtClean="0">
                          <a:solidFill>
                            <a:srgbClr val="008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س1ما</a:t>
                      </a:r>
                      <a:r>
                        <a:rPr lang="ar-SA" sz="1200" b="1" dirty="0" smtClean="0">
                          <a:solidFill>
                            <a:srgbClr val="008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 هي </a:t>
                      </a:r>
                      <a:r>
                        <a:rPr lang="ar-SA" sz="1200" b="1" dirty="0" err="1" smtClean="0">
                          <a:solidFill>
                            <a:srgbClr val="008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ألعقيقه </a:t>
                      </a:r>
                      <a:r>
                        <a:rPr lang="ar-SA" sz="1200" b="1" dirty="0" err="1" smtClean="0">
                          <a:solidFill>
                            <a:srgbClr val="008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؟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</a:txBody>
                  <a:tcPr marL="42821" marR="42821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  <a:cs typeface="Simplified Arabic"/>
                        </a:rPr>
                        <a:t>الحوار والنقاش- </a:t>
                      </a:r>
                      <a:r>
                        <a:rPr lang="ar-SA" sz="1200" b="1" dirty="0" err="1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  <a:cs typeface="Simplified Arabic"/>
                        </a:rPr>
                        <a:t>الإستنتاج</a:t>
                      </a:r>
                      <a:r>
                        <a:rPr lang="ar-SA" sz="1200" b="1" dirty="0">
                          <a:solidFill>
                            <a:srgbClr val="0000FF"/>
                          </a:solidFill>
                          <a:latin typeface="Times New Roman"/>
                          <a:ea typeface="Times New Roman"/>
                          <a:cs typeface="Simplified Arabic"/>
                        </a:rPr>
                        <a:t>- التقسيم إلي مجموعات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42424"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>
                          <a:solidFill>
                            <a:srgbClr val="800000"/>
                          </a:solidFill>
                          <a:latin typeface="Times New Roman"/>
                          <a:ea typeface="Times New Roman"/>
                        </a:rPr>
                        <a:t>التقويم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tabLst>
                          <a:tab pos="238760" algn="l"/>
                        </a:tabLst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استنبط يعرف ألعقيقه 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  <a:p>
                      <a:pPr marL="238760" indent="-238760"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tabLst>
                          <a:tab pos="238760" algn="l"/>
                        </a:tabLst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2 وضح حكم ألعقيقه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  <a:p>
                      <a:pPr marL="238760" indent="-238760"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tabLst>
                          <a:tab pos="238760" algn="l"/>
                        </a:tabLst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3 بين عن ألعقيقه 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  <a:p>
                      <a:pPr marL="238760" indent="-238760"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tabLst>
                          <a:tab pos="238760" algn="l"/>
                        </a:tabLst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4 اشرح حكمة مشروعيته ألعقيقه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  <a:p>
                      <a:pPr marL="238760" indent="-238760"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tabLst>
                          <a:tab pos="238760" algn="l"/>
                        </a:tabLst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5 اذكر ما يشرع عن الغلام والجارية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  <a:p>
                      <a:pPr marL="238760" indent="-238760" algn="ctr" rtl="1">
                        <a:lnSpc>
                          <a:spcPct val="90000"/>
                        </a:lnSpc>
                        <a:spcAft>
                          <a:spcPts val="0"/>
                        </a:spcAft>
                        <a:tabLst>
                          <a:tab pos="238760" algn="l"/>
                        </a:tabLst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6 حدد وقت ذبح ألعقيقه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  <a:p>
                      <a:pPr marL="180340" indent="-180340" algn="ctr" rtl="1">
                        <a:lnSpc>
                          <a:spcPct val="70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7- اشرح  ما بجزيء في </a:t>
                      </a:r>
                      <a:r>
                        <a:rPr lang="ar-SA" sz="1200" b="1" dirty="0" err="1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العقيقة</a:t>
                      </a: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 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8- وضح  أحكام تسمية </a:t>
                      </a:r>
                      <a:r>
                        <a:rPr lang="ar-SA" sz="1200" b="1" dirty="0" smtClean="0">
                          <a:solidFill>
                            <a:srgbClr val="FF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المولود</a:t>
                      </a:r>
                      <a:endParaRPr lang="en-US" sz="1200" dirty="0" smtClean="0">
                        <a:latin typeface="Times New Roman"/>
                        <a:ea typeface="Times New Roman"/>
                      </a:endParaRPr>
                    </a:p>
                  </a:txBody>
                  <a:tcPr marL="42821" marR="42821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/>
                        <a:buChar char=""/>
                        <a:tabLst>
                          <a:tab pos="107950" algn="l"/>
                        </a:tabLst>
                      </a:pP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42821" marR="42821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42821" marR="42821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0471">
                <a:tc>
                  <a:txBody>
                    <a:bodyPr/>
                    <a:lstStyle/>
                    <a:p>
                      <a:pPr algn="justLow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200" dirty="0" smtClean="0">
                          <a:latin typeface="Times New Roman"/>
                          <a:ea typeface="Times New Roman"/>
                        </a:rPr>
                        <a:t>الواجب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74320" algn="l"/>
                        </a:tabLst>
                      </a:pPr>
                      <a:r>
                        <a:rPr lang="ar-SA" sz="1200" dirty="0" smtClean="0">
                          <a:latin typeface="Times New Roman"/>
                          <a:ea typeface="Times New Roman"/>
                        </a:rPr>
                        <a:t>كتاب نشاط</a:t>
                      </a: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42821" marR="42821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justLow" rtl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/>
                        <a:buChar char=""/>
                        <a:tabLst>
                          <a:tab pos="107950" algn="l"/>
                        </a:tabLst>
                      </a:pP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42821" marR="42821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Low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200" dirty="0">
                        <a:latin typeface="Times New Roman"/>
                        <a:ea typeface="Times New Roman"/>
                      </a:endParaRPr>
                    </a:p>
                  </a:txBody>
                  <a:tcPr marL="42821" marR="42821" marT="0" marB="0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جدول 5"/>
          <p:cNvGraphicFramePr>
            <a:graphicFrameLocks noGrp="1"/>
          </p:cNvGraphicFramePr>
          <p:nvPr/>
        </p:nvGraphicFramePr>
        <p:xfrm>
          <a:off x="827584" y="2204864"/>
          <a:ext cx="7166708" cy="2926080"/>
        </p:xfrm>
        <a:graphic>
          <a:graphicData uri="http://schemas.openxmlformats.org/drawingml/2006/table">
            <a:tbl>
              <a:tblPr rtl="1"/>
              <a:tblGrid>
                <a:gridCol w="1361714"/>
                <a:gridCol w="488929"/>
                <a:gridCol w="510113"/>
                <a:gridCol w="916848"/>
                <a:gridCol w="488929"/>
                <a:gridCol w="680035"/>
                <a:gridCol w="680035"/>
                <a:gridCol w="680035"/>
                <a:gridCol w="680035"/>
                <a:gridCol w="680035"/>
              </a:tblGrid>
              <a:tr h="975360">
                <a:tc gridSpan="2"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ar-SA" sz="10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r>
                        <a:rPr lang="ar-SA" sz="1000" b="1">
                          <a:solidFill>
                            <a:srgbClr val="003366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ثاني متوسط</a:t>
                      </a:r>
                      <a:endParaRPr lang="en-US" sz="80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r>
                        <a:rPr lang="ar-SA" sz="900">
                          <a:solidFill>
                            <a:srgbClr val="003366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فقه ثاني </a:t>
                      </a:r>
                      <a:r>
                        <a:rPr lang="ar-SA" sz="900" b="1">
                          <a:solidFill>
                            <a:srgbClr val="003366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 متوسط</a:t>
                      </a:r>
                      <a:endParaRPr lang="en-US" sz="80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r>
                        <a:rPr lang="ar-SA" sz="800" b="1">
                          <a:solidFill>
                            <a:srgbClr val="003366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اليوم</a:t>
                      </a:r>
                      <a:endParaRPr lang="en-US" sz="80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 dirty="0">
                        <a:solidFill>
                          <a:srgbClr val="003366"/>
                        </a:solidFill>
                        <a:latin typeface="Times New Roman"/>
                        <a:ea typeface="Times New Roman"/>
                        <a:cs typeface="Monotype Koufi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 dirty="0">
                        <a:solidFill>
                          <a:srgbClr val="003366"/>
                        </a:solidFill>
                        <a:latin typeface="Times New Roman"/>
                        <a:ea typeface="Times New Roman"/>
                        <a:cs typeface="Monotype Koufi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>
                        <a:solidFill>
                          <a:srgbClr val="003366"/>
                        </a:solidFill>
                        <a:latin typeface="Times New Roman"/>
                        <a:ea typeface="Times New Roman"/>
                        <a:cs typeface="Monotype Koufi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>
                        <a:solidFill>
                          <a:srgbClr val="003366"/>
                        </a:solidFill>
                        <a:latin typeface="Times New Roman"/>
                        <a:ea typeface="Times New Roman"/>
                        <a:cs typeface="Monotype Koufi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>
                        <a:solidFill>
                          <a:srgbClr val="003366"/>
                        </a:solidFill>
                        <a:latin typeface="Times New Roman"/>
                        <a:ea typeface="Times New Roman"/>
                        <a:cs typeface="Monotype Koufi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75360">
                <a:tc rowSpan="2"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r>
                        <a:rPr lang="ar-SA" sz="800" b="1" dirty="0">
                          <a:solidFill>
                            <a:srgbClr val="003366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الأهداف </a:t>
                      </a:r>
                      <a:r>
                        <a:rPr lang="ar-SA" sz="800" b="1" dirty="0" err="1">
                          <a:solidFill>
                            <a:srgbClr val="003366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الأجرائية</a:t>
                      </a:r>
                      <a:r>
                        <a:rPr lang="ar-SA" sz="800" b="1" dirty="0">
                          <a:solidFill>
                            <a:srgbClr val="003366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 السلوكية</a:t>
                      </a:r>
                      <a:endParaRPr lang="en-US" sz="8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 rowSpan="2" gridSpan="3">
                  <a:txBody>
                    <a:bodyPr/>
                    <a:lstStyle/>
                    <a:p>
                      <a:pPr marL="180340" indent="-180340" algn="justLow" rtl="1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ar-SA" sz="800" b="1" dirty="0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- أن يستنبط الطالب تعريف </a:t>
                      </a:r>
                      <a:r>
                        <a:rPr lang="ar-SA" sz="800" b="1" dirty="0" err="1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العقيقه .</a:t>
                      </a:r>
                      <a:endParaRPr lang="en-US" sz="800" dirty="0" smtClean="0">
                        <a:latin typeface="Times New Roman"/>
                        <a:ea typeface="Times New Roman"/>
                      </a:endParaRPr>
                    </a:p>
                    <a:p>
                      <a:pPr marL="180340" indent="-180340" algn="justLow" rtl="1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ar-SA" sz="800" b="1" dirty="0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2- أن يوضح الطالب حكم ألعقيقه.</a:t>
                      </a:r>
                      <a:endParaRPr lang="en-US" sz="800" dirty="0" smtClean="0">
                        <a:latin typeface="Times New Roman"/>
                        <a:ea typeface="Times New Roman"/>
                      </a:endParaRPr>
                    </a:p>
                    <a:p>
                      <a:pPr marL="180340" indent="-180340" algn="justLow" rtl="1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ar-SA" sz="800" b="1" dirty="0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3- أن يستدل  الطالب على </a:t>
                      </a:r>
                      <a:r>
                        <a:rPr lang="ar-SA" sz="800" b="1" dirty="0" err="1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ألعقيقه .</a:t>
                      </a:r>
                      <a:endParaRPr lang="en-US" sz="800" dirty="0" smtClean="0">
                        <a:latin typeface="Times New Roman"/>
                        <a:ea typeface="Times New Roman"/>
                      </a:endParaRPr>
                    </a:p>
                    <a:p>
                      <a:pPr marL="180340" indent="-180340" algn="justLow" rtl="1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ar-SA" sz="800" b="1" dirty="0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4- أن يشرح الطالب حكمة مشروعيه </a:t>
                      </a:r>
                      <a:r>
                        <a:rPr lang="ar-SA" sz="800" b="1" dirty="0" err="1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ألعقيقة</a:t>
                      </a:r>
                      <a:endParaRPr lang="en-US" sz="800" dirty="0" smtClean="0">
                        <a:latin typeface="Times New Roman"/>
                        <a:ea typeface="Times New Roman"/>
                      </a:endParaRPr>
                    </a:p>
                    <a:p>
                      <a:pPr marL="180340" indent="-180340" algn="justLow" rtl="1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ar-SA" sz="800" b="1" dirty="0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5- أن يذكر الطالب ما يشرع عن الغلام </a:t>
                      </a:r>
                      <a:r>
                        <a:rPr lang="ar-SA" sz="800" b="1" dirty="0" err="1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والجارية .</a:t>
                      </a:r>
                      <a:endParaRPr lang="en-US" sz="800" dirty="0" smtClean="0">
                        <a:latin typeface="Times New Roman"/>
                        <a:ea typeface="Times New Roman"/>
                      </a:endParaRPr>
                    </a:p>
                    <a:p>
                      <a:pPr marL="180340" indent="-180340" algn="justLow" rtl="1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ar-SA" sz="800" b="1" dirty="0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6- أن يحدد الطالب وقت ذبح ألعقيقه </a:t>
                      </a:r>
                      <a:endParaRPr lang="en-US" sz="800" dirty="0" smtClean="0">
                        <a:latin typeface="Times New Roman"/>
                        <a:ea typeface="Times New Roman"/>
                      </a:endParaRPr>
                    </a:p>
                    <a:p>
                      <a:pPr marL="180340" indent="-180340" algn="justLow" rtl="1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ar-SA" sz="800" b="1" dirty="0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7- أن يشرح ما بجزيء في </a:t>
                      </a:r>
                      <a:r>
                        <a:rPr lang="ar-SA" sz="800" b="1" dirty="0" err="1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العقيقة</a:t>
                      </a:r>
                      <a:r>
                        <a:rPr lang="ar-SA" sz="800" b="1" dirty="0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   </a:t>
                      </a:r>
                      <a:r>
                        <a:rPr lang="ar-SA" sz="800" b="1" dirty="0" err="1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.</a:t>
                      </a:r>
                      <a:endParaRPr lang="en-US" sz="800" dirty="0" smtClean="0">
                        <a:latin typeface="Times New Roman"/>
                        <a:ea typeface="Times New Roman"/>
                      </a:endParaRPr>
                    </a:p>
                    <a:p>
                      <a:pPr marL="180340" indent="-180340" algn="justLow" rtl="1">
                        <a:lnSpc>
                          <a:spcPct val="200000"/>
                        </a:lnSpc>
                        <a:spcAft>
                          <a:spcPts val="0"/>
                        </a:spcAft>
                      </a:pPr>
                      <a:r>
                        <a:rPr lang="ar-SA" sz="800" b="1" dirty="0" smtClean="0">
                          <a:solidFill>
                            <a:srgbClr val="000000"/>
                          </a:solidFill>
                          <a:latin typeface="Imprint MT Shadow"/>
                          <a:ea typeface="Times New Roman"/>
                          <a:cs typeface="Simplified Arabic"/>
                        </a:rPr>
                        <a:t>8- أن يوضح الطالب أحكام تسمية المولود </a:t>
                      </a:r>
                      <a:endParaRPr lang="en-US" sz="8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r>
                        <a:rPr lang="ar-SA" sz="800" b="1">
                          <a:solidFill>
                            <a:srgbClr val="003366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التاريخ</a:t>
                      </a:r>
                      <a:endParaRPr lang="en-US" sz="80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7536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pPr algn="r" rtl="1">
                        <a:lnSpc>
                          <a:spcPts val="1800"/>
                        </a:lnSpc>
                        <a:spcAft>
                          <a:spcPts val="0"/>
                        </a:spcAft>
                      </a:pPr>
                      <a:endParaRPr lang="en-US" sz="8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r>
                        <a:rPr lang="ar-SA" sz="800" b="1">
                          <a:solidFill>
                            <a:srgbClr val="003366"/>
                          </a:solidFill>
                          <a:latin typeface="Times New Roman"/>
                          <a:ea typeface="Times New Roman"/>
                          <a:cs typeface="Monotype Koufi"/>
                        </a:rPr>
                        <a:t>الحصة</a:t>
                      </a:r>
                      <a:endParaRPr lang="en-US" sz="80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1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2857500" algn="l"/>
                        </a:tabLst>
                      </a:pPr>
                      <a:endParaRPr lang="en-US" sz="800" dirty="0">
                        <a:latin typeface="Times New Roman"/>
                        <a:ea typeface="Times New Roman"/>
                      </a:endParaRPr>
                    </a:p>
                  </a:txBody>
                  <a:tcPr marL="43468" marR="43468" marT="0" marB="0" anchor="ctr">
                    <a:lnL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808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121" name="WordArt 1"/>
          <p:cNvSpPr>
            <a:spLocks noGrp="1" noChangeArrowheads="1" noChangeShapeType="1" noTextEdit="1"/>
          </p:cNvSpPr>
          <p:nvPr>
            <p:ph type="title"/>
          </p:nvPr>
        </p:nvSpPr>
        <p:spPr bwMode="auto">
          <a:xfrm>
            <a:off x="6372200" y="2780928"/>
            <a:ext cx="1738536" cy="432048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  <a:normAutofit/>
          </a:bodyPr>
          <a:lstStyle/>
          <a:p>
            <a:pPr algn="ctr" rtl="1"/>
            <a:r>
              <a:rPr lang="ar-SA" sz="1400" b="1" kern="10" spc="0" dirty="0" err="1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0000"/>
                </a:solidFill>
                <a:effectLst/>
                <a:latin typeface="Arial Black"/>
              </a:rPr>
              <a:t>العقيقة</a:t>
            </a:r>
            <a:r>
              <a:rPr lang="ar-SA" sz="1400" b="1" kern="10" spc="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FF0000"/>
                </a:solidFill>
                <a:effectLst/>
                <a:latin typeface="Arial Black"/>
              </a:rPr>
              <a:t> وتسمية المولود </a:t>
            </a:r>
            <a:endParaRPr lang="en-US" sz="1400" b="1" kern="10" spc="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rgbClr val="FF0000"/>
              </a:solidFill>
              <a:effectLst/>
              <a:latin typeface="Arial Black"/>
            </a:endParaRPr>
          </a:p>
        </p:txBody>
      </p:sp>
      <p:pic>
        <p:nvPicPr>
          <p:cNvPr id="2050" name="صورة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39552" y="332656"/>
            <a:ext cx="1587500" cy="1204913"/>
          </a:xfrm>
          <a:prstGeom prst="rect">
            <a:avLst/>
          </a:prstGeom>
          <a:noFill/>
        </p:spPr>
      </p:pic>
      <p:sp>
        <p:nvSpPr>
          <p:cNvPr id="2049" name="Text Box 1"/>
          <p:cNvSpPr txBox="1">
            <a:spLocks noChangeArrowheads="1"/>
          </p:cNvSpPr>
          <p:nvPr/>
        </p:nvSpPr>
        <p:spPr bwMode="auto">
          <a:xfrm>
            <a:off x="2555776" y="1412776"/>
            <a:ext cx="2851150" cy="765175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ar-SA" sz="20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ea typeface="+mn-ea"/>
                <a:cs typeface="Old Antic Decorative" pitchFamily="2" charset="-78"/>
              </a:rPr>
              <a:t>التخطيط اليومي للدروس</a:t>
            </a: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-396552" y="332656"/>
            <a:ext cx="9231886" cy="123110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ea typeface="Times New Roman" pitchFamily="18" charset="0"/>
                <a:cs typeface="Arial" pitchFamily="34" charset="0"/>
              </a:rPr>
              <a:t>المملكة العربية السعودية</a:t>
            </a: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r" defTabSz="914400" rtl="1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ea typeface="Times New Roman" pitchFamily="18" charset="0"/>
                <a:cs typeface="Arial" pitchFamily="34" charset="0"/>
              </a:rPr>
              <a:t>وزارة التربية والتعليم</a:t>
            </a: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r" defTabSz="914400" rtl="1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ea typeface="Times New Roman" pitchFamily="18" charset="0"/>
                <a:cs typeface="Arial" pitchFamily="34" charset="0"/>
              </a:rPr>
              <a:t>الإدارة العامة للتربية والتعليم بالرياض</a:t>
            </a: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r" defTabSz="914400" rtl="1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  <a:ea typeface="Times New Roman" pitchFamily="18" charset="0"/>
                <a:cs typeface="Arial" pitchFamily="34" charset="0"/>
              </a:rPr>
              <a:t>المدرسة المتوسطة الثامنة </a:t>
            </a: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378</Words>
  <Application>Microsoft Office PowerPoint</Application>
  <PresentationFormat>عرض على الشاشة (3:4)‏</PresentationFormat>
  <Paragraphs>57</Paragraphs>
  <Slides>2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</vt:i4>
      </vt:variant>
    </vt:vector>
  </HeadingPairs>
  <TitlesOfParts>
    <vt:vector size="3" baseType="lpstr">
      <vt:lpstr>سمة Office</vt:lpstr>
      <vt:lpstr>الشريحة 1</vt:lpstr>
      <vt:lpstr>العقيقة وتسمية المولود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user</dc:creator>
  <cp:lastModifiedBy>user</cp:lastModifiedBy>
  <cp:revision>7</cp:revision>
  <dcterms:created xsi:type="dcterms:W3CDTF">2016-01-30T08:32:30Z</dcterms:created>
  <dcterms:modified xsi:type="dcterms:W3CDTF">2016-01-30T10:02:30Z</dcterms:modified>
</cp:coreProperties>
</file>

<file path=docProps/thumbnail.jpeg>
</file>